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17"/>
  </p:notesMasterIdLst>
  <p:handoutMasterIdLst>
    <p:handoutMasterId r:id="rId18"/>
  </p:handoutMasterIdLst>
  <p:sldIdLst>
    <p:sldId id="988" r:id="rId2"/>
    <p:sldId id="921" r:id="rId3"/>
    <p:sldId id="980" r:id="rId4"/>
    <p:sldId id="923" r:id="rId5"/>
    <p:sldId id="924" r:id="rId6"/>
    <p:sldId id="998" r:id="rId7"/>
    <p:sldId id="999" r:id="rId8"/>
    <p:sldId id="1003" r:id="rId9"/>
    <p:sldId id="1002" r:id="rId10"/>
    <p:sldId id="994" r:id="rId11"/>
    <p:sldId id="997" r:id="rId12"/>
    <p:sldId id="1004" r:id="rId13"/>
    <p:sldId id="1001" r:id="rId14"/>
    <p:sldId id="1005" r:id="rId15"/>
    <p:sldId id="976" r:id="rId16"/>
  </p:sldIdLst>
  <p:sldSz cx="9144000" cy="6858000" type="screen4x3"/>
  <p:notesSz cx="6808788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5E575CD-D6F4-4625-8FCA-7F8CFE236920}">
          <p14:sldIdLst>
            <p14:sldId id="988"/>
            <p14:sldId id="921"/>
            <p14:sldId id="980"/>
            <p14:sldId id="923"/>
            <p14:sldId id="924"/>
            <p14:sldId id="998"/>
            <p14:sldId id="999"/>
            <p14:sldId id="1003"/>
            <p14:sldId id="1002"/>
            <p14:sldId id="994"/>
            <p14:sldId id="997"/>
            <p14:sldId id="1004"/>
          </p14:sldIdLst>
        </p14:section>
        <p14:section name="Раздел без заголовка" id="{0BFCD55F-1ACF-457D-B703-5BC41E633350}">
          <p14:sldIdLst>
            <p14:sldId id="1001"/>
            <p14:sldId id="1005"/>
          </p14:sldIdLst>
        </p14:section>
        <p14:section name="Раздел без заголовка" id="{94DD3769-036A-43E9-8A92-CEBAE6039C17}">
          <p14:sldIdLst>
            <p14:sldId id="976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0033"/>
    <a:srgbClr val="C35F27"/>
    <a:srgbClr val="3333CC"/>
    <a:srgbClr val="6600FF"/>
    <a:srgbClr val="6600CC"/>
    <a:srgbClr val="FF0000"/>
    <a:srgbClr val="FF3300"/>
    <a:srgbClr val="FE5858"/>
    <a:srgbClr val="6699FF"/>
    <a:srgbClr val="6499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22205" autoAdjust="0"/>
    <p:restoredTop sz="77829" autoAdjust="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5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778" y="-102"/>
      </p:cViewPr>
      <p:guideLst>
        <p:guide orient="horz" pos="3126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217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5981" y="1"/>
            <a:ext cx="2951217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00DC4-35ED-4015-9D87-AF00CFA17E4D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243"/>
            <a:ext cx="2951217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5981" y="9428243"/>
            <a:ext cx="2951217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6B49F-D9DF-487E-979C-F95015A402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0925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217" cy="496809"/>
          </a:xfrm>
          <a:prstGeom prst="rect">
            <a:avLst/>
          </a:prstGeom>
        </p:spPr>
        <p:txBody>
          <a:bodyPr vert="horz" lIns="91410" tIns="45708" rIns="91410" bIns="457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981" y="1"/>
            <a:ext cx="2951217" cy="496809"/>
          </a:xfrm>
          <a:prstGeom prst="rect">
            <a:avLst/>
          </a:prstGeom>
        </p:spPr>
        <p:txBody>
          <a:bodyPr vert="horz" lIns="91410" tIns="45708" rIns="91410" bIns="457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38D7F4A-6F71-4B83-8676-79FE47714039}" type="datetimeFigureOut">
              <a:rPr lang="ru-RU"/>
              <a:pPr>
                <a:defRPr/>
              </a:pPr>
              <a:t>06.05.2025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4538"/>
            <a:ext cx="4964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0" tIns="45708" rIns="91410" bIns="4570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15710"/>
            <a:ext cx="5447666" cy="4466511"/>
          </a:xfrm>
          <a:prstGeom prst="rect">
            <a:avLst/>
          </a:prstGeom>
        </p:spPr>
        <p:txBody>
          <a:bodyPr vert="horz" wrap="square" lIns="91410" tIns="45708" rIns="91410" bIns="45708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51217" cy="496809"/>
          </a:xfrm>
          <a:prstGeom prst="rect">
            <a:avLst/>
          </a:prstGeom>
        </p:spPr>
        <p:txBody>
          <a:bodyPr vert="horz" lIns="91410" tIns="45708" rIns="91410" bIns="457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981" y="9428243"/>
            <a:ext cx="2951217" cy="496809"/>
          </a:xfrm>
          <a:prstGeom prst="rect">
            <a:avLst/>
          </a:prstGeom>
        </p:spPr>
        <p:txBody>
          <a:bodyPr vert="horz" wrap="square" lIns="91410" tIns="45708" rIns="91410" bIns="4570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772C168-30BE-4F17-A86C-996E7AF1E2E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68197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DF49518-1DB4-491C-B18F-4446F77A1D0D}" type="slidenum">
              <a:rPr lang="ru-RU" altLang="ru-RU" sz="1200">
                <a:latin typeface="Calibri" panose="020F0502020204030204" pitchFamily="34" charset="0"/>
              </a:rPr>
              <a:pPr eaLnBrk="1" hangingPunct="1"/>
              <a:t>1</a:t>
            </a:fld>
            <a:endParaRPr lang="ru-RU" altLang="ru-RU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462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D975C5-241C-4ED9-97C5-5330BF7A691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994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z="2000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D975C5-241C-4ED9-97C5-5330BF7A691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994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D975C5-241C-4ED9-97C5-5330BF7A691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994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D975C5-241C-4ED9-97C5-5330BF7A691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994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D975C5-241C-4ED9-97C5-5330BF7A691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994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15002" y="2924945"/>
            <a:ext cx="7772400" cy="1224136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/>
              <a:t>Наименование темы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760432" y="5301208"/>
            <a:ext cx="2984376" cy="481608"/>
          </a:xfrm>
        </p:spPr>
        <p:txBody>
          <a:bodyPr/>
          <a:lstStyle>
            <a:lvl1pPr marL="0" indent="0" algn="ctr">
              <a:buNone/>
              <a:defRPr sz="20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dirty="0"/>
              <a:t>Исполнитель</a:t>
            </a:r>
          </a:p>
        </p:txBody>
      </p:sp>
      <p:pic>
        <p:nvPicPr>
          <p:cNvPr id="7" name="Picture 8" descr="Городская поликлиника №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92" y="1146430"/>
            <a:ext cx="2088232" cy="1194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IMG_1123"/>
          <p:cNvPicPr>
            <a:picLocks noGrp="1" noChangeAspect="1"/>
          </p:cNvPicPr>
          <p:nvPr isPhoto="1" userDrawn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380" y="1158398"/>
            <a:ext cx="1936153" cy="1193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C:\мои документы\фото\грин парк\IMG_7772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38936"/>
            <a:ext cx="1800800" cy="1200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10\Desktop\ФОТО\2023 год\Профессиональное фото Поликлиника 12.05\DSC_0063.jp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891" y="1146430"/>
            <a:ext cx="1814197" cy="1201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0208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76488268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811560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3650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1205686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750" y="908720"/>
            <a:ext cx="8229600" cy="7920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5047540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750" y="908720"/>
            <a:ext cx="8229600" cy="7920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5441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5441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9509441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750" y="908720"/>
            <a:ext cx="8229600" cy="792088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6163614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103550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3008313" cy="51397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1052736"/>
            <a:ext cx="5111750" cy="55446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844824"/>
            <a:ext cx="3008313" cy="475252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440286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qr-code gp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67" y="2204864"/>
            <a:ext cx="2517653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075" name="Picture 3" descr="photo_5210835378309812702_y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2" t="36676" r="20720" b="32175"/>
          <a:stretch>
            <a:fillRect/>
          </a:stretch>
        </p:blipFill>
        <p:spPr bwMode="auto">
          <a:xfrm>
            <a:off x="3271912" y="2204864"/>
            <a:ext cx="2592693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076" name="Picture 4" descr="2023-10-16_10-15-50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" b="185"/>
          <a:stretch>
            <a:fillRect/>
          </a:stretch>
        </p:blipFill>
        <p:spPr bwMode="auto">
          <a:xfrm>
            <a:off x="6182162" y="2204864"/>
            <a:ext cx="2543796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877065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20480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20480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20480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0480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0480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20481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0481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20481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20481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sp>
        <p:nvSpPr>
          <p:cNvPr id="20481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12750" y="908720"/>
            <a:ext cx="8229600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заголовка</a:t>
            </a:r>
          </a:p>
        </p:txBody>
      </p:sp>
      <p:sp>
        <p:nvSpPr>
          <p:cNvPr id="20481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2856"/>
            <a:ext cx="822960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</a:p>
        </p:txBody>
      </p:sp>
      <p:pic>
        <p:nvPicPr>
          <p:cNvPr id="17" name="Picture 2" descr="C:\Users\adm10\Downloads\Служба здоровья.jpg"/>
          <p:cNvPicPr>
            <a:picLocks noChangeAspect="1" noChangeArrowheads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8" t="37719" r="59912" b="31955"/>
          <a:stretch/>
        </p:blipFill>
        <p:spPr bwMode="auto">
          <a:xfrm>
            <a:off x="415002" y="409575"/>
            <a:ext cx="448598" cy="36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10\Downloads\2024-01-31_12-47-52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667" y="438192"/>
            <a:ext cx="608384" cy="47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 descr="Z:\Pub\Отдел_качества\СМК\Документация\логотип.jpg"/>
          <p:cNvPicPr/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962047" y="464900"/>
            <a:ext cx="479362" cy="42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Users\adm10\Downloads\2024-01-31_11-24-0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488" y="455099"/>
            <a:ext cx="499071" cy="44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3" r:id="rId3"/>
    <p:sldLayoutId id="2147483721" r:id="rId4"/>
    <p:sldLayoutId id="2147483715" r:id="rId5"/>
    <p:sldLayoutId id="2147483717" r:id="rId6"/>
    <p:sldLayoutId id="2147483718" r:id="rId7"/>
    <p:sldLayoutId id="2147483719" r:id="rId8"/>
    <p:sldLayoutId id="2147483720" r:id="rId9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4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4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4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4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48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48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48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48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4" grpId="0"/>
      <p:bldP spid="204815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48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481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481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48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481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481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48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481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481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48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481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481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48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481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481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C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2715941" y="5445224"/>
            <a:ext cx="6227272" cy="659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2000" b="1" dirty="0">
                <a:latin typeface="+mn-lt"/>
                <a:cs typeface="Times New Roman" panose="02020603050405020304" pitchFamily="18" charset="0"/>
              </a:rPr>
              <a:t>                     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Исполнитель: </a:t>
            </a:r>
          </a:p>
          <a:p>
            <a:pPr algn="r"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Эрдыниева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Эльвира Рудольфовна</a:t>
            </a:r>
          </a:p>
          <a:p>
            <a:pPr algn="r"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акушерка ГБУЗ «Городская поликлиника №3»</a:t>
            </a:r>
          </a:p>
        </p:txBody>
      </p:sp>
      <p:pic>
        <p:nvPicPr>
          <p:cNvPr id="10" name="Picture 8" descr="Городская поликлиника №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93548"/>
            <a:ext cx="2088232" cy="1194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435471" y="2502227"/>
            <a:ext cx="80969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организации диспансеризации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женщин  с целью оценки репродуктивного здоровья</a:t>
            </a:r>
          </a:p>
        </p:txBody>
      </p:sp>
      <p:pic>
        <p:nvPicPr>
          <p:cNvPr id="14" name="Picture 2" descr="C:\мои документы\фото\грин парк\IMG_77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94575"/>
            <a:ext cx="1800800" cy="1200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IMG_1123"/>
          <p:cNvPicPr>
            <a:picLocks noGrp="1" noChangeAspect="1"/>
          </p:cNvPicPr>
          <p:nvPr isPhoto="1"/>
        </p:nvPicPr>
        <p:blipFill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940" y="1094575"/>
            <a:ext cx="1936153" cy="1193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4" descr="C:\Users\adm10\Desktop\ФОТО\2023 год\Профессиональное фото Поликлиника 12.05\DSC_006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094575"/>
            <a:ext cx="1814197" cy="1201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6905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114504"/>
              </p:ext>
            </p:extLst>
          </p:nvPr>
        </p:nvGraphicFramePr>
        <p:xfrm>
          <a:off x="395536" y="1366559"/>
          <a:ext cx="8496944" cy="4725550"/>
        </p:xfrm>
        <a:graphic>
          <a:graphicData uri="http://schemas.openxmlformats.org/drawingml/2006/table">
            <a:tbl>
              <a:tblPr/>
              <a:tblGrid>
                <a:gridCol w="2616665"/>
                <a:gridCol w="1391443"/>
                <a:gridCol w="1028819"/>
                <a:gridCol w="652197"/>
                <a:gridCol w="783863"/>
                <a:gridCol w="835915"/>
                <a:gridCol w="673632"/>
                <a:gridCol w="514410"/>
              </a:tblGrid>
              <a:tr h="84431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 строки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Подлежало осмотрам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Осмотрено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Выявлена патология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Направлено на лечение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Пролечено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03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из них сельских жителей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5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3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Осмотрено пациентов в возрасте 18-49 лет, всего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317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316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400</a:t>
                      </a:r>
                    </a:p>
                  </a:txBody>
                  <a:tcPr marL="6805" marR="6805" marT="68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805" marR="6805" marT="68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400</a:t>
                      </a:r>
                    </a:p>
                  </a:txBody>
                  <a:tcPr marL="6805" marR="6805" marT="68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0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из них мужчин (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врачом-урологом)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1661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2.1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1 473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1 319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женщин (врачом акушером-гинекологом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1661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2.2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5 844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4 997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379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379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379</a:t>
                      </a:r>
                    </a:p>
                  </a:txBody>
                  <a:tcPr marL="6805" marR="6805" marT="68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79712" y="764704"/>
            <a:ext cx="49495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2024 год проведено ДРЗ в ГБУЗ «ГП3»</a:t>
            </a:r>
            <a:endParaRPr lang="ru-RU" sz="2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8349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117591"/>
              </p:ext>
            </p:extLst>
          </p:nvPr>
        </p:nvGraphicFramePr>
        <p:xfrm>
          <a:off x="326869" y="1628800"/>
          <a:ext cx="8507288" cy="3273849"/>
        </p:xfrm>
        <a:graphic>
          <a:graphicData uri="http://schemas.openxmlformats.org/drawingml/2006/table">
            <a:tbl>
              <a:tblPr/>
              <a:tblGrid>
                <a:gridCol w="2753232"/>
                <a:gridCol w="1604403"/>
                <a:gridCol w="1644016"/>
                <a:gridCol w="861621"/>
                <a:gridCol w="1644016"/>
              </a:tblGrid>
              <a:tr h="24708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Возраст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 том числе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0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Женщины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971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Численность прикреплённого взрослого населения на 01.01 текущего года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Из них по плану подлежат ДРЗ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Из них прошли ДРЗ: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18-20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1 018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328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21-29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4 225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328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212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30-49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13 560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4 872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1 003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Итого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18 803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5 528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47083"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Исполнение плана, %</a:t>
                      </a: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46" marR="7046" marT="70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46" marR="7046" marT="704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46" marR="7046" marT="704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46" marR="7046" marT="7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83767" y="980728"/>
            <a:ext cx="44343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ДРЗ за 1й квартал 2025г</a:t>
            </a:r>
            <a:endParaRPr lang="ru-RU" sz="2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6869" y="5358407"/>
            <a:ext cx="8565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1й квартал 2025года 279 женщин направлено на второй этап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ДРЗ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полностью завершили 2й этап 254 женщины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5542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362" y="1275792"/>
            <a:ext cx="8558497" cy="452431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indent="45720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ДРЗ мобильной выездной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бригадой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этапе проводится:</a:t>
            </a:r>
          </a:p>
          <a:p>
            <a:r>
              <a:rPr lang="ru-RU" dirty="0" smtClean="0">
                <a:latin typeface="Times New Roman" pitchFamily="18" charset="0"/>
                <a:cs typeface="Times New Roman" panose="02020603050405020304" pitchFamily="18" charset="0"/>
              </a:rPr>
              <a:t>- анкетирование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пальпация молочных желез;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осмотр шейки матки в зеркалах с забором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 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микроскопическое исследование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цитологическое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с поверхности шейки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матки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цервикального канала  в 21, 24, 27, 30, 35, 40, 45 лет;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 женщин в возрасте 18 - 29 лет –ПЦР на ИППП.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женщина с результатами анализов направляется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кабинет репродуктивного здоровья в женскую консультацию.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8501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mb10-user45\Desktop\attachment (4)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2" t="21788" b="14960"/>
          <a:stretch/>
        </p:blipFill>
        <p:spPr bwMode="auto">
          <a:xfrm>
            <a:off x="251519" y="473030"/>
            <a:ext cx="2808313" cy="39618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5" r="12998"/>
          <a:stretch/>
        </p:blipFill>
        <p:spPr bwMode="auto">
          <a:xfrm>
            <a:off x="3347864" y="473030"/>
            <a:ext cx="2974893" cy="39434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15" r="7912" b="24270"/>
          <a:stretch/>
        </p:blipFill>
        <p:spPr bwMode="auto">
          <a:xfrm>
            <a:off x="251519" y="4576362"/>
            <a:ext cx="3933817" cy="19675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C:\Users\amb10-user45\Desktop\attachment (2)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049" t="7304" r="31598" b="11227"/>
          <a:stretch/>
        </p:blipFill>
        <p:spPr bwMode="auto">
          <a:xfrm>
            <a:off x="5772209" y="467178"/>
            <a:ext cx="3207598" cy="3915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11961" y="4437027"/>
            <a:ext cx="4680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национального проекта 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Модернизации первичного звена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конце 2023года ГБУЗ «ГП3» получила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автомобиль укомплектованный 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медицинским оборудованием,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 числе гинекологическим креслом,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светильником ширмами и 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манипуляционными столиками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0857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F1BB63-B34B-272F-DAA4-239AC9215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548679"/>
            <a:ext cx="8229600" cy="590685"/>
          </a:xfrm>
        </p:spPr>
        <p:txBody>
          <a:bodyPr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Роль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акушерки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548091C-8911-102F-5A23-5D685A1CA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9592" y="1268760"/>
            <a:ext cx="6552728" cy="3816424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Приглашение  женщин и мужчин на диспансеризацию по телефону;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Патронаж прикрепленного населения для приглашения на диспансеризацию;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Диспансеризация в выходные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дни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День здоровой мамы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Мобильные бригады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Посты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Выступления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Выходы в организации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(МФЦ, школы, детсад)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B711E06-D4F8-0B28-B3CD-BE83979D2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616" y="4077072"/>
            <a:ext cx="4388296" cy="535102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29000"/>
            <a:ext cx="3960440" cy="2521338"/>
          </a:xfrm>
          <a:prstGeom prst="ellipse">
            <a:avLst/>
          </a:prstGeom>
          <a:ln w="9525">
            <a:solidFill>
              <a:srgbClr val="C35F27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65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6444208" y="6691672"/>
            <a:ext cx="2742236" cy="16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/>
          <a:lstStyle/>
          <a:p>
            <a:pPr marL="26988" algn="ctr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ru-RU" sz="800" b="1" dirty="0">
              <a:solidFill>
                <a:srgbClr val="000066"/>
              </a:solidFill>
              <a:latin typeface="+mn-lt"/>
              <a:cs typeface="Arial" charset="0"/>
            </a:endParaRPr>
          </a:p>
        </p:txBody>
      </p:sp>
      <p:pic>
        <p:nvPicPr>
          <p:cNvPr id="4098" name="Picture 2" descr="qr-code gp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28316"/>
            <a:ext cx="2517652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4099" name="Picture 3" descr="photo_5210835378309812702_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2" t="36676" r="20720" b="32175"/>
          <a:stretch>
            <a:fillRect/>
          </a:stretch>
        </p:blipFill>
        <p:spPr bwMode="auto">
          <a:xfrm>
            <a:off x="3203848" y="1928316"/>
            <a:ext cx="2592692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4100" name="Picture 4" descr="2023-10-16_10-15-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" b="185"/>
          <a:stretch>
            <a:fillRect/>
          </a:stretch>
        </p:blipFill>
        <p:spPr bwMode="auto">
          <a:xfrm>
            <a:off x="6228184" y="1941264"/>
            <a:ext cx="2543796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42380" y="5373216"/>
            <a:ext cx="8229600" cy="792088"/>
          </a:xfrm>
        </p:spPr>
        <p:txBody>
          <a:bodyPr/>
          <a:lstStyle/>
          <a:p>
            <a:pPr algn="ctr"/>
            <a:r>
              <a:rPr lang="ru-RU" sz="32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4013344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96752"/>
            <a:ext cx="8136904" cy="576064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3600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6220460" y="6673664"/>
            <a:ext cx="2742236" cy="16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/>
          <a:lstStyle/>
          <a:p>
            <a:pPr marL="26988" algn="ctr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ru-RU" sz="800" b="1" dirty="0">
              <a:solidFill>
                <a:srgbClr val="000066"/>
              </a:solidFill>
              <a:latin typeface="+mn-lt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877670"/>
            <a:ext cx="903649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№435-од от 24.05.2024г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г.Улан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-Удэ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проведении диспансеризации мужчин и женщин репродуктивного возраста с целью оценки репродуктивного здоровья»</a:t>
            </a:r>
          </a:p>
          <a:p>
            <a:pPr marL="457200" indent="-457200">
              <a:buAutoNum type="arabicPeriod"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 №998-од от 25.12.2024г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г.Улан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-Удэ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плана проведения диспансеризации граждан по оценке репродуктивного здоровья в 2025 году»</a:t>
            </a:r>
          </a:p>
          <a:p>
            <a:pPr marL="457200" indent="-45720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471" y="332656"/>
            <a:ext cx="2592288" cy="1584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69113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2"/>
          <p:cNvSpPr>
            <a:spLocks noGrp="1"/>
          </p:cNvSpPr>
          <p:nvPr>
            <p:ph sz="half" idx="1"/>
          </p:nvPr>
        </p:nvSpPr>
        <p:spPr>
          <a:xfrm>
            <a:off x="971550" y="1357297"/>
            <a:ext cx="7886700" cy="5167327"/>
          </a:xfrm>
        </p:spPr>
        <p:txBody>
          <a:bodyPr/>
          <a:lstStyle/>
          <a:p>
            <a:pPr marL="80963" indent="0">
              <a:buFont typeface="Wingdings 2" pitchFamily="18" charset="2"/>
              <a:buNone/>
            </a:pPr>
            <a:r>
              <a:rPr lang="ru-RU" dirty="0"/>
              <a:t>    </a:t>
            </a:r>
          </a:p>
          <a:p>
            <a:pPr marL="80963" indent="0">
              <a:buFont typeface="Wingdings 2" pitchFamily="18" charset="2"/>
              <a:buNone/>
            </a:pPr>
            <a:r>
              <a:rPr lang="ru-RU" sz="2400" dirty="0">
                <a:cs typeface="Times New Roman" pitchFamily="18" charset="0"/>
              </a:rPr>
              <a:t>                   </a:t>
            </a:r>
            <a:endParaRPr lang="ru-RU" sz="2400" dirty="0">
              <a:solidFill>
                <a:srgbClr val="0000CC"/>
              </a:solidFill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6444208" y="6691672"/>
            <a:ext cx="2742236" cy="16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/>
          <a:lstStyle/>
          <a:p>
            <a:pPr marL="26988" algn="ctr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ru-RU" sz="800" b="1" dirty="0">
              <a:solidFill>
                <a:srgbClr val="000066"/>
              </a:solidFill>
              <a:latin typeface="+mn-lt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86250"/>
            <a:ext cx="88569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ыявление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граждан признаков заболеваний или состояний, которые могут негативно повлиять на беременность и последующее течение беременности, родов и послеродового периода, а также факторов риска их развития</a:t>
            </a:r>
            <a:r>
              <a:rPr lang="ru-RU" sz="2800" dirty="0" smtClean="0"/>
              <a:t>.</a:t>
            </a:r>
            <a:endParaRPr lang="ru-RU" sz="2800" dirty="0"/>
          </a:p>
          <a:p>
            <a:endParaRPr lang="ru-RU" dirty="0"/>
          </a:p>
        </p:txBody>
      </p:sp>
      <p:pic>
        <p:nvPicPr>
          <p:cNvPr id="5" name="Рисунок 4" descr="https://kapmed.ru/upload/resize_cache/iblock/56a/840_840_1/9chb4omw2lilthpzswc79tt41eaxx1h4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5" r="2761" b="7285"/>
          <a:stretch/>
        </p:blipFill>
        <p:spPr bwMode="auto">
          <a:xfrm>
            <a:off x="4700397" y="3688128"/>
            <a:ext cx="3616830" cy="2530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214348" y="3797348"/>
            <a:ext cx="44474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какие возрастные периоды проводится?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женщины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мужчины репродуктивного возраста (18 - 49 лет). </a:t>
            </a:r>
          </a:p>
        </p:txBody>
      </p:sp>
    </p:spTree>
    <p:extLst>
      <p:ext uri="{BB962C8B-B14F-4D97-AF65-F5344CB8AC3E}">
        <p14:creationId xmlns:p14="http://schemas.microsoft.com/office/powerpoint/2010/main" val="1934464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820472" cy="5591818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+mn-lt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+mn-lt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 диспансеризации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для оценки репродуктивного здоровья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включает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женщин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анкетирование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прием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(осмотр) врачом–акушером-гинекологом;</a:t>
            </a:r>
            <a:b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пальпация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молочных желез;</a:t>
            </a:r>
            <a:b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осмотр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шейки матки в зеркалах с забором материала на: </a:t>
            </a: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-микроскопическое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</a:t>
            </a:r>
            <a:b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цитологическое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с поверхности шейки матки и цервикального канала  в 21, 24, 27, 30, 35, 40, 45 лет;</a:t>
            </a:r>
            <a:b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женщин в возрасте 18 - 29 лет </a:t>
            </a: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ПЦР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ИППП.</a:t>
            </a:r>
            <a:b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0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мужчин:</a:t>
            </a:r>
            <a:r>
              <a:rPr lang="ru-RU" sz="2000" b="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анкетирование</a:t>
            </a:r>
            <a:r>
              <a:rPr lang="ru-RU" sz="2000" b="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000" b="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прием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(осмотр) </a:t>
            </a: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врачом-хирургом(урологом);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6444208" y="6691672"/>
            <a:ext cx="2742236" cy="16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/>
          <a:lstStyle/>
          <a:p>
            <a:pPr marL="26988" algn="ctr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ru-RU" sz="800" b="1" dirty="0">
              <a:solidFill>
                <a:srgbClr val="000066"/>
              </a:solidFill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5198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2"/>
          <p:cNvSpPr>
            <a:spLocks noGrp="1"/>
          </p:cNvSpPr>
          <p:nvPr>
            <p:ph sz="half" idx="1"/>
          </p:nvPr>
        </p:nvSpPr>
        <p:spPr>
          <a:xfrm>
            <a:off x="971550" y="1357297"/>
            <a:ext cx="7886700" cy="5167327"/>
          </a:xfrm>
        </p:spPr>
        <p:txBody>
          <a:bodyPr/>
          <a:lstStyle/>
          <a:p>
            <a:pPr marL="80963" indent="0">
              <a:buFont typeface="Wingdings 2" pitchFamily="18" charset="2"/>
              <a:buNone/>
            </a:pPr>
            <a:r>
              <a:rPr lang="ru-RU" dirty="0"/>
              <a:t>    </a:t>
            </a:r>
          </a:p>
          <a:p>
            <a:pPr marL="80963" indent="0">
              <a:buFont typeface="Wingdings 2" pitchFamily="18" charset="2"/>
              <a:buNone/>
            </a:pPr>
            <a:r>
              <a:rPr lang="ru-RU" sz="2400" dirty="0">
                <a:cs typeface="Times New Roman" pitchFamily="18" charset="0"/>
              </a:rPr>
              <a:t>                   </a:t>
            </a:r>
            <a:endParaRPr lang="ru-RU" sz="2400" dirty="0">
              <a:solidFill>
                <a:srgbClr val="0000CC"/>
              </a:solidFill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6444208" y="6691672"/>
            <a:ext cx="2742236" cy="16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/>
          <a:lstStyle/>
          <a:p>
            <a:pPr marL="26988" algn="ctr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ru-RU" sz="800" b="1" dirty="0">
              <a:solidFill>
                <a:srgbClr val="000066"/>
              </a:solidFill>
              <a:latin typeface="+mn-lt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2528" y="509251"/>
            <a:ext cx="867572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диспансеризации для оценки репродуктивного здоровья проводится по результатам первого этапа  для дополнительного обследования и уточнения диагноза заболевания (состояния) и при наличии показаний  и включает: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женщин:</a:t>
            </a:r>
          </a:p>
          <a:p>
            <a:r>
              <a:rPr lang="ru-RU" sz="20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30 - 49 лет  </a:t>
            </a:r>
          </a:p>
          <a:p>
            <a:pPr marL="342900" indent="-342900"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ПЦР на ИППП;</a:t>
            </a:r>
          </a:p>
          <a:p>
            <a:pPr marL="342900" indent="-342900"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ВПЧ в 30,35,40,45 лет;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Ультразвуковое исследование органов малого таза в начале или середине менструального цикла;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Ультразвуковое исследование молочных желез;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повторный прием (осмотр) врачом–акушером-гинекологом;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у мужчин: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спермограмма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микроскопическое исследование микрофлоры или обследование на ИППП;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ультразвуковое исследование предстательной железы и органов мошонки;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повторный прием (осмотр) врачом-урологом</a:t>
            </a:r>
          </a:p>
          <a:p>
            <a:pPr marL="342900" indent="-342900">
              <a:buFontTx/>
              <a:buChar char="-"/>
            </a:pP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504952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764704"/>
            <a:ext cx="81630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проведения ДРЗ в ГБУЗ «Городской поликлинике №3»</a:t>
            </a:r>
            <a:endParaRPr lang="ru-RU" sz="2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09" t="22244" r="22934" b="3982"/>
          <a:stretch/>
        </p:blipFill>
        <p:spPr bwMode="auto">
          <a:xfrm>
            <a:off x="349428" y="1340768"/>
            <a:ext cx="3084022" cy="447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37901" y="1273019"/>
            <a:ext cx="5063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приказом 35-ОД все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терапевтические отделения,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женская консультация и отделение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специализированной помощи организовывают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проведение ДРЗ в соответствии с планом графиком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0" t="30582" r="13915" b="22307"/>
          <a:stretch/>
        </p:blipFill>
        <p:spPr bwMode="auto">
          <a:xfrm>
            <a:off x="3469214" y="2592199"/>
            <a:ext cx="5400600" cy="3141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95936" y="4941168"/>
            <a:ext cx="269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5303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8892480" cy="576064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Организация проведения диспансеризации по оценке репродуктивного здоровья (РЗ) женщин в ГП №3</a:t>
            </a:r>
            <a:endParaRPr lang="ru-RU" sz="20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58513" y="1307179"/>
            <a:ext cx="1368152" cy="60965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Calibri"/>
                <a:cs typeface="Times New Roman"/>
              </a:rPr>
              <a:t>Женщины 18-49 лет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612006"/>
            <a:ext cx="2422525" cy="45085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Осмотр врачом терапевтом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0072" y="1612006"/>
            <a:ext cx="2682875" cy="45085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Осмотр врачом </a:t>
            </a:r>
            <a:r>
              <a:rPr kumimoji="0" lang="ru-RU" sz="11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акушером-гинекологом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2250995"/>
            <a:ext cx="4608512" cy="64807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Calibri"/>
                <a:cs typeface="Times New Roman"/>
              </a:rPr>
              <a:t>Проверка наличия протокола врача </a:t>
            </a: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Calibri"/>
                <a:cs typeface="Times New Roman"/>
              </a:rPr>
              <a:t>акушера 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Calibri"/>
                <a:cs typeface="Times New Roman"/>
              </a:rPr>
              <a:t>– гинеколога с отметкой о прохождении диспансеризации по оценке РЗ/либо наличия ранее  пройденных исследований в объеме 1 этапа диспансеризации РЗ в ЖК.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436096" y="2239031"/>
            <a:ext cx="2600960" cy="45085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Проведение оценки РЗ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5648" y="3142346"/>
            <a:ext cx="4608512" cy="25354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Проводилось ли пациентке 18-49 лет диспансеризация по оценке РЗ</a:t>
            </a: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6093" y="3573016"/>
            <a:ext cx="936104" cy="1440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latin typeface="Calibri" pitchFamily="34" charset="0"/>
                <a:cs typeface="Calibri" pitchFamily="34" charset="0"/>
              </a:rPr>
              <a:t>ДА</a:t>
            </a:r>
            <a:endParaRPr lang="ru-RU" sz="105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08680" y="3573016"/>
            <a:ext cx="648072" cy="1440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latin typeface="Calibri" pitchFamily="34" charset="0"/>
                <a:cs typeface="Calibri" pitchFamily="34" charset="0"/>
              </a:rPr>
              <a:t>Не</a:t>
            </a:r>
            <a:r>
              <a:rPr lang="ru-RU" sz="1100" dirty="0" smtClean="0">
                <a:latin typeface="Calibri" pitchFamily="34" charset="0"/>
                <a:cs typeface="Calibri" pitchFamily="34" charset="0"/>
              </a:rPr>
              <a:t>т</a:t>
            </a:r>
            <a:endParaRPr lang="ru-RU" sz="11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3526" y="3851417"/>
            <a:ext cx="1661795" cy="5461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Завершает прием в рамках </a:t>
            </a:r>
            <a:r>
              <a:rPr kumimoji="0" lang="ru-RU" sz="105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ДОГВН/ПМО 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12985" y="3863482"/>
            <a:ext cx="2101850" cy="52197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Направляет к врачу </a:t>
            </a:r>
            <a:r>
              <a:rPr kumimoji="0" lang="ru-RU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акушеру- гинекологу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23368" y="3141442"/>
            <a:ext cx="3265056" cy="25354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Требуется</a:t>
            </a:r>
            <a:r>
              <a:rPr kumimoji="0" lang="ru-RU" sz="11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ли обследование в рамках 2 этапа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261029" y="3581400"/>
            <a:ext cx="936104" cy="1440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latin typeface="Calibri" pitchFamily="34" charset="0"/>
                <a:cs typeface="Calibri" pitchFamily="34" charset="0"/>
              </a:rPr>
              <a:t>ДА</a:t>
            </a:r>
            <a:endParaRPr lang="ru-RU" sz="105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3917" y="3573016"/>
            <a:ext cx="648072" cy="1440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latin typeface="Calibri" pitchFamily="34" charset="0"/>
                <a:cs typeface="Calibri" pitchFamily="34" charset="0"/>
              </a:rPr>
              <a:t>Не</a:t>
            </a:r>
            <a:r>
              <a:rPr lang="ru-RU" sz="1100" dirty="0" smtClean="0">
                <a:latin typeface="Calibri" pitchFamily="34" charset="0"/>
                <a:cs typeface="Calibri" pitchFamily="34" charset="0"/>
              </a:rPr>
              <a:t>т</a:t>
            </a:r>
            <a:endParaRPr lang="ru-RU" sz="11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03914" y="3880755"/>
            <a:ext cx="2572342" cy="235655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Направление </a:t>
            </a: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на мероприятия 2 этапа </a:t>
            </a:r>
            <a:r>
              <a:rPr kumimoji="0" lang="ru-RU" sz="105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Внесение </a:t>
            </a: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отметки в рекомендации о результатах проведения диспансеризации по оценке РЗ в протоколах осмотра с указанием   конкретного исследования в рамках 2 этапа: </a:t>
            </a:r>
            <a:r>
              <a:rPr lang="ru-RU" sz="1050" kern="0" dirty="0">
                <a:solidFill>
                  <a:sysClr val="windowText" lastClr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ПЦР на </a:t>
            </a:r>
            <a:r>
              <a:rPr lang="ru-RU" sz="1050" kern="0" dirty="0" smtClean="0">
                <a:solidFill>
                  <a:sysClr val="windowText" lastClr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ИППП в возрасте 30-49 лет, ДНК ВПЧ в возрасте 30-49 лет 1 раз в 5 лет (30,35,40,45 лет), </a:t>
            </a:r>
            <a:r>
              <a:rPr lang="ru-RU" sz="1050" kern="0" dirty="0">
                <a:solidFill>
                  <a:sysClr val="windowText" lastClr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УЗИ </a:t>
            </a:r>
            <a:r>
              <a:rPr kumimoji="0" lang="ru-RU" sz="105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М/Ж,</a:t>
            </a:r>
            <a:r>
              <a:rPr kumimoji="0" lang="ru-RU" sz="105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kumimoji="0" lang="ru-RU" sz="105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ОМТ, консультация врача акушера-гинеколога. 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020272" y="3882530"/>
            <a:ext cx="1872208" cy="203522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Внесение отметки в рекомендации о результатах проведения диспансеризации по оценке РЗ в протокол осмотра: </a:t>
            </a:r>
            <a:r>
              <a:rPr kumimoji="0" lang="ru-RU" sz="105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«Проведена </a:t>
            </a: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диспансеризация </a:t>
            </a:r>
            <a:r>
              <a:rPr kumimoji="0" lang="ru-RU" sz="105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диспансеризация</a:t>
            </a: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 по оценке репродуктивного здоровья, </a:t>
            </a:r>
            <a:r>
              <a:rPr kumimoji="0" lang="ru-RU" sz="105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определена 1 группа здоровья»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96092" y="6381328"/>
            <a:ext cx="7792331" cy="3188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Отчет о прошедших диспансеризацию по оценке РЗ (заполняют только те МО, у которых есть </a:t>
            </a: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врач акушер гинеколог</a:t>
            </a: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</a:p>
        </p:txBody>
      </p:sp>
      <p:cxnSp>
        <p:nvCxnSpPr>
          <p:cNvPr id="13" name="Соединительная линия уступом 12"/>
          <p:cNvCxnSpPr/>
          <p:nvPr/>
        </p:nvCxnSpPr>
        <p:spPr>
          <a:xfrm rot="16200000" flipH="1">
            <a:off x="693836" y="4807420"/>
            <a:ext cx="1872208" cy="1131591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6444208" y="2701119"/>
            <a:ext cx="0" cy="4403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816082" y="3395891"/>
            <a:ext cx="0" cy="1855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25" name="Прямая со стрелкой 1024"/>
          <p:cNvCxnSpPr/>
          <p:nvPr/>
        </p:nvCxnSpPr>
        <p:spPr>
          <a:xfrm>
            <a:off x="7452320" y="3410523"/>
            <a:ext cx="0" cy="1771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0" name="Прямая со стрелкой 1029"/>
          <p:cNvCxnSpPr>
            <a:endCxn id="3" idx="0"/>
          </p:cNvCxnSpPr>
          <p:nvPr/>
        </p:nvCxnSpPr>
        <p:spPr>
          <a:xfrm>
            <a:off x="1064145" y="3395891"/>
            <a:ext cx="0" cy="1771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2" name="Прямая со стрелкой 1031"/>
          <p:cNvCxnSpPr>
            <a:endCxn id="4" idx="0"/>
          </p:cNvCxnSpPr>
          <p:nvPr/>
        </p:nvCxnSpPr>
        <p:spPr>
          <a:xfrm>
            <a:off x="3032716" y="3395891"/>
            <a:ext cx="0" cy="1771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7" name="Прямая со стрелкой 1036"/>
          <p:cNvCxnSpPr/>
          <p:nvPr/>
        </p:nvCxnSpPr>
        <p:spPr>
          <a:xfrm>
            <a:off x="5652120" y="6237312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40" name="Прямая со стрелкой 1039"/>
          <p:cNvCxnSpPr/>
          <p:nvPr/>
        </p:nvCxnSpPr>
        <p:spPr>
          <a:xfrm>
            <a:off x="7861989" y="5898708"/>
            <a:ext cx="0" cy="4106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43" name="Прямая со стрелкой 1042"/>
          <p:cNvCxnSpPr/>
          <p:nvPr/>
        </p:nvCxnSpPr>
        <p:spPr>
          <a:xfrm>
            <a:off x="6444208" y="2062856"/>
            <a:ext cx="117302" cy="1874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45" name="Прямая со стрелкой 1044"/>
          <p:cNvCxnSpPr>
            <a:stCxn id="7" idx="2"/>
          </p:cNvCxnSpPr>
          <p:nvPr/>
        </p:nvCxnSpPr>
        <p:spPr>
          <a:xfrm flipH="1">
            <a:off x="1985321" y="2062856"/>
            <a:ext cx="125534" cy="1874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50" name="Прямая со стрелкой 1049"/>
          <p:cNvCxnSpPr/>
          <p:nvPr/>
        </p:nvCxnSpPr>
        <p:spPr>
          <a:xfrm flipH="1">
            <a:off x="3356752" y="1772816"/>
            <a:ext cx="301761" cy="646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52" name="Прямая со стрелкой 1051"/>
          <p:cNvCxnSpPr>
            <a:endCxn id="8" idx="1"/>
          </p:cNvCxnSpPr>
          <p:nvPr/>
        </p:nvCxnSpPr>
        <p:spPr>
          <a:xfrm>
            <a:off x="5026665" y="1772816"/>
            <a:ext cx="193407" cy="646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54" name="Соединительная линия уступом 1053"/>
          <p:cNvCxnSpPr/>
          <p:nvPr/>
        </p:nvCxnSpPr>
        <p:spPr>
          <a:xfrm rot="5400000" flipH="1" flipV="1">
            <a:off x="3580014" y="2404765"/>
            <a:ext cx="1862574" cy="1030730"/>
          </a:xfrm>
          <a:prstGeom prst="bentConnector3">
            <a:avLst>
              <a:gd name="adj1" fmla="val 18878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56" name="Прямая со стрелкой 1055"/>
          <p:cNvCxnSpPr/>
          <p:nvPr/>
        </p:nvCxnSpPr>
        <p:spPr>
          <a:xfrm>
            <a:off x="5026665" y="1985596"/>
            <a:ext cx="234364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3" idx="2"/>
          </p:cNvCxnSpPr>
          <p:nvPr/>
        </p:nvCxnSpPr>
        <p:spPr>
          <a:xfrm flipH="1">
            <a:off x="1064144" y="3717032"/>
            <a:ext cx="1" cy="1343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4" idx="2"/>
          </p:cNvCxnSpPr>
          <p:nvPr/>
        </p:nvCxnSpPr>
        <p:spPr>
          <a:xfrm>
            <a:off x="3032716" y="3717032"/>
            <a:ext cx="0" cy="1343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18" idx="2"/>
          </p:cNvCxnSpPr>
          <p:nvPr/>
        </p:nvCxnSpPr>
        <p:spPr>
          <a:xfrm>
            <a:off x="5729081" y="3725416"/>
            <a:ext cx="0" cy="1260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19" idx="2"/>
          </p:cNvCxnSpPr>
          <p:nvPr/>
        </p:nvCxnSpPr>
        <p:spPr>
          <a:xfrm>
            <a:off x="7537953" y="3717032"/>
            <a:ext cx="0" cy="1343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37106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8325" y="558517"/>
            <a:ext cx="7139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пациента для проведения </a:t>
            </a:r>
          </a:p>
          <a:p>
            <a:pPr algn="ctr"/>
            <a:r>
              <a:rPr lang="ru-RU" sz="2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ДРЗ начинается с </a:t>
            </a:r>
            <a:r>
              <a:rPr lang="ru-RU" sz="2000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ресепшена</a:t>
            </a:r>
            <a:endParaRPr lang="ru-RU" sz="2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jk-user18\Desktop\фото\attachment (4)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3" b="17273"/>
          <a:stretch/>
        </p:blipFill>
        <p:spPr bwMode="auto">
          <a:xfrm>
            <a:off x="285191" y="1556792"/>
            <a:ext cx="2354624" cy="3292063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jk-user18\Desktop\фото\IMG_7100 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0"/>
          <a:stretch/>
        </p:blipFill>
        <p:spPr bwMode="auto">
          <a:xfrm>
            <a:off x="2843808" y="3645024"/>
            <a:ext cx="2239621" cy="3113996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jk-user18\Desktop\фото\attachment (5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72314"/>
            <a:ext cx="3499357" cy="3684877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0375" y="5030748"/>
            <a:ext cx="2245401" cy="9185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.Заполнение анамнестической анкеты  на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ресепшене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2708920"/>
            <a:ext cx="1728192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Направляется в кабинет врача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40152" y="5490012"/>
            <a:ext cx="2232248" cy="45926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Прием у врача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5790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533871"/>
            <a:ext cx="5832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ДРЗ по организациям на 2025год</a:t>
            </a:r>
            <a:endParaRPr lang="ru-RU" sz="2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937" y="6165304"/>
            <a:ext cx="8512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2025год запланировано проведение ДРЗ в 47 организациях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" t="17586" r="15094" b="7008"/>
          <a:stretch/>
        </p:blipFill>
        <p:spPr bwMode="auto">
          <a:xfrm>
            <a:off x="576419" y="1124744"/>
            <a:ext cx="7969104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73924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4">
  <a:themeElements>
    <a:clrScheme name="Другая 9">
      <a:dk1>
        <a:srgbClr val="000000"/>
      </a:dk1>
      <a:lt1>
        <a:srgbClr val="FFFFFF"/>
      </a:lt1>
      <a:dk2>
        <a:srgbClr val="000000"/>
      </a:dk2>
      <a:lt2>
        <a:srgbClr val="C00000"/>
      </a:lt2>
      <a:accent1>
        <a:srgbClr val="9999FF"/>
      </a:accent1>
      <a:accent2>
        <a:srgbClr val="900000"/>
      </a:accent2>
      <a:accent3>
        <a:srgbClr val="FFFFFF"/>
      </a:accent3>
      <a:accent4>
        <a:srgbClr val="000000"/>
      </a:accent4>
      <a:accent5>
        <a:srgbClr val="6600FF"/>
      </a:accent5>
      <a:accent6>
        <a:srgbClr val="FF4040"/>
      </a:accent6>
      <a:hlink>
        <a:srgbClr val="666699"/>
      </a:hlink>
      <a:folHlink>
        <a:srgbClr val="CCCCE6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14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14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14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14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14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14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14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14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14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14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14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14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16013</TotalTime>
  <Words>693</Words>
  <Application>Microsoft Office PowerPoint</Application>
  <PresentationFormat>Экран (4:3)</PresentationFormat>
  <Paragraphs>181</Paragraphs>
  <Slides>15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Тема14</vt:lpstr>
      <vt:lpstr>Презентация PowerPoint</vt:lpstr>
      <vt:lpstr>Нормативная база</vt:lpstr>
      <vt:lpstr>Презентация PowerPoint</vt:lpstr>
      <vt:lpstr> Первый этап диспансеризации для оценки репродуктивного здоровья включает:   а) у женщин - анкетирование; - прием (осмотр) врачом–акушером-гинекологом; - пальпация молочных желез; - осмотр шейки матки в зеркалах с забором материала на: -микроскопическое исследование - цитологическое исследование с поверхности шейки матки и цервикального канала  в 21, 24, 27, 30, 35, 40, 45 лет; - у женщин в возрасте 18 - 29 лет – ПЦР на ИППП.  б) у мужчин: - анкетирование; - прием (осмотр) врачом-хирургом(урологом); </vt:lpstr>
      <vt:lpstr>Презентация PowerPoint</vt:lpstr>
      <vt:lpstr>Презентация PowerPoint</vt:lpstr>
      <vt:lpstr>Организация проведения диспансеризации по оценке репродуктивного здоровья (РЗ) женщин в ГП №3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Роль акушерки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деятельности    ГУ ТФОМС граждан Иркутской области          в 2009 году</dc:title>
  <dc:creator>Ягомост</dc:creator>
  <cp:lastModifiedBy>jk-user18</cp:lastModifiedBy>
  <cp:revision>1899</cp:revision>
  <cp:lastPrinted>2025-04-02T10:20:19Z</cp:lastPrinted>
  <dcterms:created xsi:type="dcterms:W3CDTF">2010-02-11T01:44:17Z</dcterms:created>
  <dcterms:modified xsi:type="dcterms:W3CDTF">2025-05-06T08:50:04Z</dcterms:modified>
</cp:coreProperties>
</file>